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71" r:id="rId8"/>
    <p:sldId id="4372" r:id="rId9"/>
    <p:sldId id="4373" r:id="rId10"/>
    <p:sldId id="4374" r:id="rId11"/>
    <p:sldId id="4375" r:id="rId12"/>
    <p:sldId id="4376" r:id="rId13"/>
    <p:sldId id="4377"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2"/>
            <p14:sldId id="4373"/>
            <p14:sldId id="4374"/>
            <p14:sldId id="4375"/>
            <p14:sldId id="4376"/>
            <p14:sldId id="4377"/>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47" autoAdjust="0"/>
    <p:restoredTop sz="75281" autoAdjust="0"/>
  </p:normalViewPr>
  <p:slideViewPr>
    <p:cSldViewPr snapToGrid="0">
      <p:cViewPr varScale="1">
        <p:scale>
          <a:sx n="136" d="100"/>
          <a:sy n="136" d="100"/>
        </p:scale>
        <p:origin x="216" y="51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2/12/20 3:16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2/12/20 3:16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3:17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enable users to sign in and grant the app permissions to act on the user’s behalf.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3:17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created and secured a web API project with Microsoft identity, the next step is to consume the API. There are two approaches a custom app can implement to call the web API.</a:t>
            </a:r>
          </a:p>
          <a:p>
            <a:endParaRPr lang="en-US" dirty="0"/>
          </a:p>
          <a:p>
            <a:r>
              <a:rPr lang="en-US" dirty="0"/>
              <a:t>One scenario is for an application to act on it's own with no user interaction. In this scenario, the application obtains an access token from Microsoft identity to access the web API without any user involvement.</a:t>
            </a:r>
          </a:p>
          <a:p>
            <a:endParaRPr lang="en-US" dirty="0"/>
          </a:p>
          <a:p>
            <a:r>
              <a:rPr lang="en-US" dirty="0"/>
              <a:t>The other option is to act *on behalf of* an authenticated user. In this scenario, the application obtains an access token from Microsoft identity that is valid for both the application and the user.</a:t>
            </a:r>
          </a:p>
          <a:p>
            <a:endParaRPr lang="en-US" dirty="0"/>
          </a:p>
          <a:p>
            <a:r>
              <a:rPr lang="en-US" dirty="0"/>
              <a:t>Let's look at the on-behalf-of flow in more detail.</a:t>
            </a:r>
          </a:p>
          <a:p>
            <a:endParaRPr lang="en-US" dirty="0"/>
          </a:p>
          <a:p>
            <a:r>
              <a:rPr lang="en-US" dirty="0"/>
              <a:t>Assume that the user has authenticated on an application using the OAuth 2.0 authorization code grant flow or another supported login flow. At this point, the application has an access token for a web API "A" (token A) with the user’s claims and consent to access the middle-tier web API (API A). Web API A needs to make an authenticated request to the downstream web API (API B).</a:t>
            </a:r>
          </a:p>
          <a:p>
            <a:endParaRPr lang="en-US" dirty="0"/>
          </a:p>
          <a:p>
            <a:r>
              <a:rPr lang="en-US" dirty="0"/>
              <a:t>The steps that follow make up the on-behalf-of flow and are explained with the help of the following diagram</a:t>
            </a:r>
          </a:p>
          <a:p>
            <a:endParaRPr lang="en-US" dirty="0"/>
          </a:p>
          <a:p>
            <a:r>
              <a:rPr lang="en-US" dirty="0"/>
              <a:t>1. The client application makes a request to web API A with token A (with an audience claim of API A).</a:t>
            </a:r>
          </a:p>
          <a:p>
            <a:r>
              <a:rPr lang="en-US" dirty="0"/>
              <a:t>1. Web API A authenticates to the Microsoft identity platform token issuer endpoint and requests a token to access web API B.</a:t>
            </a:r>
          </a:p>
          <a:p>
            <a:r>
              <a:rPr lang="en-US" dirty="0"/>
              <a:t>1. The Microsoft identity platform token issuer endpoint validates web API A's credentials along with token A and issues the access token for web API B (token B) to web API A.</a:t>
            </a:r>
          </a:p>
          <a:p>
            <a:r>
              <a:rPr lang="en-US" dirty="0"/>
              <a:t>1. Token B is set by web API A in the authorization header of the request to web API B.</a:t>
            </a:r>
          </a:p>
          <a:p>
            <a:r>
              <a:rPr lang="en-US" dirty="0"/>
              <a:t>1. Data from the secured resource is returned by web API B to web API A, and from there to the client.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create and configure a web application so that it can access a secured web API on behalf of a signed in user.</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web application to authenticate with Microsoft identity when it requests an access token on behalf of the signed in user.</a:t>
            </a:r>
          </a:p>
          <a:p>
            <a:endParaRPr lang="en-US" dirty="0"/>
          </a:p>
          <a:p>
            <a:r>
              <a:rPr lang="en-US" dirty="0"/>
              <a:t>Web apps that call web APIs are *confidential client* applications. That's why they register a secret (an application password or certificate) with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267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 uses the OAuth 2.0 authorization code flow to sign the user in.</a:t>
            </a:r>
          </a:p>
          <a:p>
            <a:endParaRPr lang="en-US" dirty="0"/>
          </a:p>
          <a:p>
            <a:r>
              <a:rPr lang="en-US" dirty="0"/>
              <a:t>This flow has two steps:</a:t>
            </a:r>
          </a:p>
          <a:p>
            <a:endParaRPr lang="en-US" dirty="0"/>
          </a:p>
          <a:p>
            <a:r>
              <a:rPr lang="en-US" dirty="0"/>
              <a:t>1. **Request an authorization code**: This part delegates a private dialogue with the user to the Microsoft identity platform. During that dialogue, the user signs in and consents to the use of web APIs. When the private dialogue ends successfully, the web app receives an authorization code on its redirect URI.</a:t>
            </a:r>
          </a:p>
          <a:p>
            <a:r>
              <a:rPr lang="en-US" dirty="0"/>
              <a:t>Request an access token for the API by redeeming the authorization code.</a:t>
            </a:r>
          </a:p>
          <a:p>
            <a:r>
              <a:rPr lang="en-US" dirty="0"/>
              <a:t>1. **Request an access token**: Now that you've acquired an authorization code and have been granted permission by the user, you can redeem the code for an access token to the wanted resource. Do this by sending a POST request to the `/token`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443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the web application that will allow the user to sign in and then access the secured web API on behalf of the user.</a:t>
            </a:r>
          </a:p>
          <a:p>
            <a:endParaRPr lang="en-US" dirty="0"/>
          </a:p>
          <a:p>
            <a:r>
              <a:rPr lang="en-US" dirty="0"/>
              <a:t>Create a new ASP.NET Core MVC application using the following command, followed by installing a few NuGet packages to support and Microsoft identity.</a:t>
            </a:r>
          </a:p>
          <a:p>
            <a:endParaRPr lang="en-US" dirty="0"/>
          </a:p>
          <a:p>
            <a:r>
              <a:rPr lang="en-US" dirty="0"/>
              <a:t>Now update the project to associate it with the Azure AD app you registered for the web app. Open the **</a:t>
            </a:r>
            <a:r>
              <a:rPr lang="en-US" dirty="0" err="1"/>
              <a:t>appsettings.json</a:t>
            </a:r>
            <a:r>
              <a:rPr lang="en-US" dirty="0"/>
              <a:t>** file and set the details of the registered Azure AD application you previously created. This includes details such as:</a:t>
            </a:r>
          </a:p>
          <a:p>
            <a:endParaRPr lang="en-US" dirty="0"/>
          </a:p>
          <a:p>
            <a:r>
              <a:rPr lang="en-US" dirty="0"/>
              <a:t>- **Domain**: the domain of your Azure AD tenant where you registered the Azure AD application</a:t>
            </a:r>
          </a:p>
          <a:p>
            <a:r>
              <a:rPr lang="en-US" dirty="0"/>
              <a:t>- **</a:t>
            </a:r>
            <a:r>
              <a:rPr lang="en-US" dirty="0" err="1"/>
              <a:t>TenantId</a:t>
            </a:r>
            <a:r>
              <a:rPr lang="en-US" dirty="0"/>
              <a:t>**: the ID of your Azure AD tenant where you registered the Azure AD application</a:t>
            </a:r>
          </a:p>
          <a:p>
            <a:r>
              <a:rPr lang="en-US" dirty="0"/>
              <a:t>- **</a:t>
            </a:r>
            <a:r>
              <a:rPr lang="en-US" dirty="0" err="1"/>
              <a:t>ClientId</a:t>
            </a:r>
            <a:r>
              <a:rPr lang="en-US" dirty="0"/>
              <a:t>**: the ID of your Azure AD application</a:t>
            </a:r>
          </a:p>
          <a:p>
            <a:r>
              <a:rPr lang="en-US" dirty="0"/>
              <a:t>- **</a:t>
            </a:r>
            <a:r>
              <a:rPr lang="en-US" dirty="0" err="1"/>
              <a:t>ClientSecret</a:t>
            </a:r>
            <a:r>
              <a:rPr lang="en-US" dirty="0"/>
              <a:t>**: the secret of your Azure AD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5906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configure the web app's authentication by updating the `</a:t>
            </a:r>
            <a:r>
              <a:rPr lang="en-US" dirty="0" err="1"/>
              <a:t>ConfigureServices</a:t>
            </a:r>
            <a:r>
              <a:rPr lang="en-US" dirty="0"/>
              <a:t>()` method in the `Startup` class for the project:</a:t>
            </a:r>
          </a:p>
          <a:p>
            <a:endParaRPr lang="en-US" dirty="0"/>
          </a:p>
          <a:p>
            <a:r>
              <a:rPr lang="en-US" dirty="0"/>
              <a:t>First, configure the web app to support authentication with Microsoft identity using the details from the **</a:t>
            </a:r>
            <a:r>
              <a:rPr lang="en-US" dirty="0" err="1"/>
              <a:t>appsettings.file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97621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configure the app's services to support the user signing in to Azure AD and providing an authorization code to the web app. The web app takes this authorization code and exchanges it for an access token using the Azure AD token issuing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0848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controllers to implement the pages on the site. Pages that will call the custom web API need to implement the on-behalf-of flow.</a:t>
            </a:r>
          </a:p>
          <a:p>
            <a:endParaRPr lang="en-US" dirty="0"/>
          </a:p>
          <a:p>
            <a:r>
              <a:rPr lang="en-US" dirty="0"/>
              <a:t>When the user requests one of these pages, the web app already has an access token for the user. This token is used, in addition to the web app's Azure AD app details, to obtain a new access token. The resulting access token is intended to be used with the web API but is for the web app to use on behalf of the currently signed in user:</a:t>
            </a:r>
          </a:p>
          <a:p>
            <a:endParaRPr lang="en-US" dirty="0"/>
          </a:p>
          <a:p>
            <a:r>
              <a:rPr lang="en-US" dirty="0"/>
              <a:t>Each controller's method, representing a page, can then use this `</a:t>
            </a:r>
            <a:r>
              <a:rPr lang="en-US" dirty="0" err="1"/>
              <a:t>GetTokenForUser</a:t>
            </a:r>
            <a:r>
              <a:rPr lang="en-US" dirty="0"/>
              <a:t>()` method to issue a request to the web API with this new access token: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2286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On-behalf-of flow</a:t>
            </a:r>
          </a:p>
          <a:p>
            <a:pPr>
              <a:spcBef>
                <a:spcPts val="1200"/>
              </a:spcBef>
            </a:pPr>
            <a:endParaRPr lang="en-US" sz="2000" dirty="0"/>
          </a:p>
          <a:p>
            <a:pPr>
              <a:spcBef>
                <a:spcPts val="1200"/>
              </a:spcBef>
            </a:pPr>
            <a:r>
              <a:rPr lang="en-US" sz="2000" dirty="0"/>
              <a:t>Create Microsoft-identity secured web apps</a:t>
            </a:r>
          </a:p>
          <a:p>
            <a:pPr>
              <a:spcBef>
                <a:spcPts val="1200"/>
              </a:spcBef>
            </a:pPr>
            <a:endParaRPr lang="en-US" sz="2000" dirty="0"/>
          </a:p>
          <a:p>
            <a:pPr>
              <a:spcBef>
                <a:spcPts val="1200"/>
              </a:spcBef>
            </a:pPr>
            <a:r>
              <a:rPr lang="en-US" sz="2000" dirty="0"/>
              <a:t>Configure web apps to call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On-behalf-of (OBO) flow</a:t>
            </a:r>
          </a:p>
        </p:txBody>
      </p:sp>
      <p:pic>
        <p:nvPicPr>
          <p:cNvPr id="5" name="Picture 4">
            <a:extLst>
              <a:ext uri="{FF2B5EF4-FFF2-40B4-BE49-F238E27FC236}">
                <a16:creationId xmlns:a16="http://schemas.microsoft.com/office/drawing/2014/main" id="{7D91A524-6C55-5A47-930F-CD36623D6210}"/>
              </a:ext>
            </a:extLst>
          </p:cNvPr>
          <p:cNvPicPr>
            <a:picLocks noChangeAspect="1"/>
          </p:cNvPicPr>
          <p:nvPr/>
        </p:nvPicPr>
        <p:blipFill>
          <a:blip r:embed="rId3"/>
          <a:stretch>
            <a:fillRect/>
          </a:stretch>
        </p:blipFill>
        <p:spPr>
          <a:xfrm>
            <a:off x="1444904" y="1541462"/>
            <a:ext cx="9546666" cy="4820284"/>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362F85C6-1698-0C40-A2B0-DFED7FE796C1}"/>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apps</a:t>
            </a:r>
          </a:p>
        </p:txBody>
      </p:sp>
      <p:sp>
        <p:nvSpPr>
          <p:cNvPr id="15" name="Text Placeholder 14">
            <a:extLst>
              <a:ext uri="{FF2B5EF4-FFF2-40B4-BE49-F238E27FC236}">
                <a16:creationId xmlns:a16="http://schemas.microsoft.com/office/drawing/2014/main" id="{B6385CA8-3B64-054D-901E-DD8EBC3D37B9}"/>
              </a:ext>
            </a:extLst>
          </p:cNvPr>
          <p:cNvSpPr>
            <a:spLocks noGrp="1"/>
          </p:cNvSpPr>
          <p:nvPr>
            <p:ph type="body" sz="quarter" idx="11"/>
          </p:nvPr>
        </p:nvSpPr>
        <p:spPr>
          <a:xfrm>
            <a:off x="465138" y="5026024"/>
            <a:ext cx="5527100" cy="213776"/>
          </a:xfrm>
        </p:spPr>
        <p:txBody>
          <a:bodyPr/>
          <a:lstStyle/>
          <a:p>
            <a:r>
              <a:rPr lang="en-US" dirty="0"/>
              <a:t>Register a new Azure AD app</a:t>
            </a:r>
          </a:p>
        </p:txBody>
      </p:sp>
      <p:sp>
        <p:nvSpPr>
          <p:cNvPr id="16" name="Text Placeholder 15">
            <a:extLst>
              <a:ext uri="{FF2B5EF4-FFF2-40B4-BE49-F238E27FC236}">
                <a16:creationId xmlns:a16="http://schemas.microsoft.com/office/drawing/2014/main" id="{BB9EC7E5-4B8A-A54E-B66E-45B9D6AAAAEF}"/>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4" name="Content Placeholder 13">
            <a:extLst>
              <a:ext uri="{FF2B5EF4-FFF2-40B4-BE49-F238E27FC236}">
                <a16:creationId xmlns:a16="http://schemas.microsoft.com/office/drawing/2014/main" id="{CE2183DE-0001-7348-AC48-349A8CE60F87}"/>
              </a:ext>
            </a:extLst>
          </p:cNvPr>
          <p:cNvPicPr>
            <a:picLocks noGrp="1" noChangeAspect="1"/>
          </p:cNvPicPr>
          <p:nvPr>
            <p:ph sz="quarter" idx="19"/>
          </p:nvPr>
        </p:nvPicPr>
        <p:blipFill>
          <a:blip r:embed="rId4"/>
          <a:stretch>
            <a:fillRect/>
          </a:stretch>
        </p:blipFill>
        <p:spPr>
          <a:xfrm>
            <a:off x="7120128" y="1728821"/>
            <a:ext cx="4340351" cy="3040422"/>
          </a:xfrm>
        </p:spPr>
      </p:pic>
    </p:spTree>
    <p:extLst>
      <p:ext uri="{BB962C8B-B14F-4D97-AF65-F5344CB8AC3E}">
        <p14:creationId xmlns:p14="http://schemas.microsoft.com/office/powerpoint/2010/main" val="9135727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OAuth 2.0 authorization code flow</a:t>
            </a:r>
          </a:p>
        </p:txBody>
      </p:sp>
      <p:pic>
        <p:nvPicPr>
          <p:cNvPr id="5" name="Picture 4">
            <a:extLst>
              <a:ext uri="{FF2B5EF4-FFF2-40B4-BE49-F238E27FC236}">
                <a16:creationId xmlns:a16="http://schemas.microsoft.com/office/drawing/2014/main" id="{67B6D04A-0A4F-1646-A467-A41B44693018}"/>
              </a:ext>
            </a:extLst>
          </p:cNvPr>
          <p:cNvPicPr>
            <a:picLocks noChangeAspect="1"/>
          </p:cNvPicPr>
          <p:nvPr/>
        </p:nvPicPr>
        <p:blipFill>
          <a:blip r:embed="rId3"/>
          <a:stretch>
            <a:fillRect/>
          </a:stretch>
        </p:blipFill>
        <p:spPr>
          <a:xfrm>
            <a:off x="1766569" y="1043941"/>
            <a:ext cx="8930323" cy="5834478"/>
          </a:xfrm>
          <a:prstGeom prst="rect">
            <a:avLst/>
          </a:prstGeom>
        </p:spPr>
      </p:pic>
    </p:spTree>
    <p:extLst>
      <p:ext uri="{BB962C8B-B14F-4D97-AF65-F5344CB8AC3E}">
        <p14:creationId xmlns:p14="http://schemas.microsoft.com/office/powerpoint/2010/main" val="33225137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applications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678204"/>
          </a:xfrm>
        </p:spPr>
        <p:txBody>
          <a:bodyPr/>
          <a:lstStyle/>
          <a:p>
            <a:r>
              <a:rPr lang="en-US" dirty="0"/>
              <a:t>Create .NET Core project</a:t>
            </a:r>
          </a:p>
          <a:p>
            <a:endParaRPr lang="en-US" dirty="0"/>
          </a:p>
          <a:p>
            <a:r>
              <a:rPr lang="en-US" dirty="0"/>
              <a:t>Use the </a:t>
            </a:r>
            <a:r>
              <a:rPr lang="en-US" dirty="0">
                <a:latin typeface="Courier New" panose="02070309020205020404" pitchFamily="49" charset="0"/>
                <a:cs typeface="Courier New" panose="02070309020205020404" pitchFamily="49" charset="0"/>
              </a:rPr>
              <a:t>--auth </a:t>
            </a:r>
            <a:r>
              <a:rPr lang="en-US" dirty="0" err="1">
                <a:latin typeface="Courier New" panose="02070309020205020404" pitchFamily="49" charset="0"/>
                <a:cs typeface="Courier New" panose="02070309020205020404" pitchFamily="49" charset="0"/>
              </a:rPr>
              <a:t>SingleOrg</a:t>
            </a:r>
            <a:r>
              <a:rPr lang="en-US" dirty="0"/>
              <a:t> option when creating the project</a:t>
            </a:r>
          </a:p>
          <a:p>
            <a:pPr marL="342900" indent="-342900">
              <a:buFont typeface="Arial" panose="020B0604020202020204" pitchFamily="34" charset="0"/>
              <a:buChar char="•"/>
            </a:pPr>
            <a:r>
              <a:rPr lang="en-US" dirty="0"/>
              <a:t>Includes auth scaffolding classes and code to simplify project configuration</a:t>
            </a:r>
          </a:p>
          <a:p>
            <a:pPr marL="342900" indent="-342900">
              <a:buFont typeface="Arial" panose="020B0604020202020204" pitchFamily="34" charset="0"/>
              <a:buChar char="•"/>
            </a:pPr>
            <a:endParaRPr lang="en-US" dirty="0"/>
          </a:p>
          <a:p>
            <a:r>
              <a:rPr lang="en-US" dirty="0"/>
              <a:t>Add Microsoft identity packages to include the MSAL in the project</a:t>
            </a:r>
          </a:p>
          <a:p>
            <a:endParaRPr lang="en-US" dirty="0"/>
          </a:p>
          <a:p>
            <a:r>
              <a:rPr lang="en-US" dirty="0">
                <a:latin typeface="Courier New" panose="02070309020205020404" pitchFamily="49" charset="0"/>
                <a:cs typeface="Courier New" panose="02070309020205020404" pitchFamily="49" charset="0"/>
              </a:rPr>
              <a:t>dotnet new </a:t>
            </a:r>
            <a:r>
              <a:rPr lang="en-US" dirty="0" err="1">
                <a:latin typeface="Courier New" panose="02070309020205020404" pitchFamily="49" charset="0"/>
                <a:cs typeface="Courier New" panose="02070309020205020404" pitchFamily="49" charset="0"/>
              </a:rPr>
              <a:t>mvc</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SingleOrg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endParaRPr lang="en-US" dirty="0"/>
          </a:p>
          <a:p>
            <a:r>
              <a:rPr lang="en-US" dirty="0"/>
              <a:t>Update the project’s </a:t>
            </a:r>
            <a:r>
              <a:rPr lang="en-US" b="1" dirty="0" err="1"/>
              <a:t>appsettings.json</a:t>
            </a:r>
            <a:r>
              <a:rPr lang="en-US" dirty="0"/>
              <a:t> file to include the domain, tenant ID, client ID and client secret of the registered Azure AD app associated with the web app</a:t>
            </a:r>
          </a:p>
        </p:txBody>
      </p:sp>
    </p:spTree>
    <p:extLst>
      <p:ext uri="{BB962C8B-B14F-4D97-AF65-F5344CB8AC3E}">
        <p14:creationId xmlns:p14="http://schemas.microsoft.com/office/powerpoint/2010/main" val="3992129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configure and load an instance of a confidential client</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696670"/>
          </a:xfrm>
        </p:spPr>
        <p:txBody>
          <a:bodyPr/>
          <a:lstStyle/>
          <a:p>
            <a:r>
              <a:rPr lang="en-US" sz="1800" dirty="0" err="1">
                <a:latin typeface="Courier New" panose="02070309020205020404" pitchFamily="49" charset="0"/>
                <a:cs typeface="Courier New" panose="02070309020205020404" pitchFamily="49" charset="0"/>
              </a:rPr>
              <a:t>services.AddAuthentication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AzureADDefaults.AuthenticationScheme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AddAzureAD</a:t>
            </a:r>
            <a:r>
              <a:rPr lang="en-US" sz="1800" dirty="0">
                <a:latin typeface="Courier New" panose="02070309020205020404" pitchFamily="49" charset="0"/>
                <a:cs typeface="Courier New" panose="02070309020205020404" pitchFamily="49" charset="0"/>
              </a:rPr>
              <a:t>(options =&gt; </a:t>
            </a:r>
            <a:r>
              <a:rPr lang="en-US" sz="1800" dirty="0" err="1">
                <a:latin typeface="Courier New" panose="02070309020205020404" pitchFamily="49" charset="0"/>
                <a:cs typeface="Courier New" panose="02070309020205020404" pitchFamily="49" charset="0"/>
              </a:rPr>
              <a:t>Configuration.Bind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a:t>
            </a:r>
            <a:r>
              <a:rPr lang="en-US" sz="1800" dirty="0">
                <a:latin typeface="Courier New" panose="02070309020205020404" pitchFamily="49" charset="0"/>
                <a:cs typeface="Courier New" panose="02070309020205020404" pitchFamily="49" charset="0"/>
              </a:rPr>
              <a:t>", options));</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appSettings</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AzureADOptions</a:t>
            </a:r>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Configuration.Bind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appSettings</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var application =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appSettings.ClientId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appSettings.Instance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appSettings.TenantId</a:t>
            </a:r>
            <a:r>
              <a:rPr lang="en-US" sz="1800" dirty="0">
                <a:latin typeface="Courier New" panose="02070309020205020404" pitchFamily="49" charset="0"/>
                <a:cs typeface="Courier New" panose="02070309020205020404" pitchFamily="49" charset="0"/>
              </a:rPr>
              <a:t> + "/v2.0/")</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WithRedirectUri</a:t>
            </a:r>
            <a:r>
              <a:rPr lang="en-US" sz="1800" dirty="0">
                <a:latin typeface="Courier New" panose="02070309020205020404" pitchFamily="49" charset="0"/>
                <a:cs typeface="Courier New" panose="02070309020205020404" pitchFamily="49" charset="0"/>
              </a:rPr>
              <a:t>("https://localhost:5001" + </a:t>
            </a:r>
            <a:r>
              <a:rPr lang="en-US" sz="1800" dirty="0" err="1">
                <a:latin typeface="Courier New" panose="02070309020205020404" pitchFamily="49" charset="0"/>
                <a:cs typeface="Courier New" panose="02070309020205020404" pitchFamily="49" charset="0"/>
              </a:rPr>
              <a:t>appSettings.CallbackPath</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appSettings.ClientSecret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.Build();</a:t>
            </a:r>
          </a:p>
          <a:p>
            <a:r>
              <a:rPr lang="en-US" sz="1800" dirty="0" err="1">
                <a:latin typeface="Courier New" panose="02070309020205020404" pitchFamily="49" charset="0"/>
                <a:cs typeface="Courier New" panose="02070309020205020404" pitchFamily="49" charset="0"/>
              </a:rPr>
              <a:t>services.AddSingleton</a:t>
            </a:r>
            <a:r>
              <a:rPr lang="en-US" sz="1800" dirty="0">
                <a:latin typeface="Courier New" panose="02070309020205020404" pitchFamily="49" charset="0"/>
                <a:cs typeface="Courier New" panose="02070309020205020404" pitchFamily="49" charset="0"/>
              </a:rPr>
              <a:t>(application);</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6166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app’s services to support user sign-in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272619"/>
            <a:ext cx="11533187" cy="5739263"/>
          </a:xfrm>
        </p:spPr>
        <p:txBody>
          <a:bodyPr/>
          <a:lstStyle/>
          <a:p>
            <a:r>
              <a:rPr lang="en-US" sz="1100" dirty="0" err="1">
                <a:latin typeface="Courier New" panose="02070309020205020404" pitchFamily="49" charset="0"/>
                <a:cs typeface="Courier New" panose="02070309020205020404" pitchFamily="49" charset="0"/>
              </a:rPr>
              <a:t>services.Configure</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OpenIdConnectOptions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AzureADDefaults.OpenIdScheme</a:t>
            </a:r>
            <a:r>
              <a:rPr lang="en-US" sz="1100" dirty="0">
                <a:latin typeface="Courier New" panose="02070309020205020404" pitchFamily="49" charset="0"/>
                <a:cs typeface="Courier New" panose="02070309020205020404" pitchFamily="49" charset="0"/>
              </a:rPr>
              <a:t>, options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options.Authority</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options.Authority</a:t>
            </a:r>
            <a:r>
              <a:rPr lang="en-US" sz="1100" dirty="0">
                <a:latin typeface="Courier New" panose="02070309020205020404" pitchFamily="49" charset="0"/>
                <a:cs typeface="Courier New" panose="02070309020205020404" pitchFamily="49" charset="0"/>
              </a:rPr>
              <a:t> + "/v2.0/";</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options.ResponseType</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OpenIdConnectResponseType.CodeIdToken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options.Scope.Add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offline_access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Constants.ProductCatalogAPI.SCOPES.ForEach</a:t>
            </a:r>
            <a:r>
              <a:rPr lang="en-US" sz="1100" dirty="0">
                <a:latin typeface="Courier New" panose="02070309020205020404" pitchFamily="49" charset="0"/>
                <a:cs typeface="Courier New" panose="02070309020205020404" pitchFamily="49" charset="0"/>
              </a:rPr>
              <a:t>(s =&gt; </a:t>
            </a:r>
            <a:r>
              <a:rPr lang="en-US" sz="1100" dirty="0" err="1">
                <a:latin typeface="Courier New" panose="02070309020205020404" pitchFamily="49" charset="0"/>
                <a:cs typeface="Courier New" panose="02070309020205020404" pitchFamily="49" charset="0"/>
              </a:rPr>
              <a:t>options.Scope.Add</a:t>
            </a:r>
            <a:r>
              <a:rPr lang="en-US" sz="1100" dirty="0">
                <a:latin typeface="Courier New" panose="02070309020205020404" pitchFamily="49" charset="0"/>
                <a:cs typeface="Courier New" panose="02070309020205020404" pitchFamily="49" charset="0"/>
              </a:rPr>
              <a:t>(s));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options.TokenValidationParameters.NameClaimType</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preferred_username</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var handler = </a:t>
            </a:r>
            <a:r>
              <a:rPr lang="en-US" sz="1100" dirty="0" err="1">
                <a:latin typeface="Courier New" panose="02070309020205020404" pitchFamily="49" charset="0"/>
                <a:cs typeface="Courier New" panose="02070309020205020404" pitchFamily="49" charset="0"/>
              </a:rPr>
              <a:t>options.Events.OnAuthorizationCodeReceived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options.Events.OnAuthorizationCodeReceived</a:t>
            </a:r>
            <a:r>
              <a:rPr lang="en-US" sz="1100" dirty="0">
                <a:latin typeface="Courier New" panose="02070309020205020404" pitchFamily="49" charset="0"/>
                <a:cs typeface="Courier New" panose="02070309020205020404" pitchFamily="49" charset="0"/>
              </a:rPr>
              <a:t> = async context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context.HandleCodeRedemption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context.HttpContext.User.Claims.Any</a:t>
            </a:r>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context.HttpContext.User.Identity</a:t>
            </a:r>
            <a:r>
              <a:rPr lang="en-US" sz="1100" dirty="0">
                <a:latin typeface="Courier New" panose="02070309020205020404" pitchFamily="49" charset="0"/>
                <a:cs typeface="Courier New" panose="02070309020205020404" pitchFamily="49" charset="0"/>
              </a:rPr>
              <a:t> as </a:t>
            </a:r>
            <a:r>
              <a:rPr lang="en-US" sz="1100" dirty="0" err="1">
                <a:latin typeface="Courier New" panose="02070309020205020404" pitchFamily="49" charset="0"/>
                <a:cs typeface="Courier New" panose="02070309020205020404" pitchFamily="49" charset="0"/>
              </a:rPr>
              <a:t>ClaimsIdentity</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AddClaims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context.Principal.Claims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var token = await </a:t>
            </a:r>
            <a:r>
              <a:rPr lang="en-US" sz="1100" dirty="0" err="1">
                <a:latin typeface="Courier New" panose="02070309020205020404" pitchFamily="49" charset="0"/>
                <a:cs typeface="Courier New" panose="02070309020205020404" pitchFamily="49" charset="0"/>
              </a:rPr>
              <a:t>application.AcquireTokenByAuthorizationCode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options.Scope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context.ProtocolMessage.Code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ExecuteAsync</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context.HandleCodeRedemption</a:t>
            </a:r>
            <a:r>
              <a:rPr lang="en-US" sz="1100" dirty="0">
                <a:latin typeface="Courier New" panose="02070309020205020404" pitchFamily="49" charset="0"/>
                <a:cs typeface="Courier New" panose="02070309020205020404" pitchFamily="49" charset="0"/>
              </a:rPr>
              <a:t>(null, </a:t>
            </a:r>
            <a:r>
              <a:rPr lang="en-US" sz="1100" dirty="0" err="1">
                <a:latin typeface="Courier New" panose="02070309020205020404" pitchFamily="49" charset="0"/>
                <a:cs typeface="Courier New" panose="02070309020205020404" pitchFamily="49" charset="0"/>
              </a:rPr>
              <a:t>token.IdToken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await handler(context).</a:t>
            </a:r>
            <a:r>
              <a:rPr lang="en-US" sz="1100" dirty="0" err="1">
                <a:latin typeface="Courier New" panose="02070309020205020404" pitchFamily="49" charset="0"/>
                <a:cs typeface="Courier New" panose="02070309020205020404" pitchFamily="49" charset="0"/>
              </a:rPr>
              <a:t>ConfigureAwait</a:t>
            </a:r>
            <a:r>
              <a:rPr lang="en-US" sz="1100" dirty="0">
                <a:latin typeface="Courier New" panose="02070309020205020404" pitchFamily="49" charset="0"/>
                <a:cs typeface="Courier New" panose="02070309020205020404" pitchFamily="49" charset="0"/>
              </a:rPr>
              <a:t>(false);</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3096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Acquiring tokens on behalf of a user</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3"/>
            <a:ext cx="11533187" cy="5102935"/>
          </a:xfrm>
        </p:spPr>
        <p:txBody>
          <a:bodyPr/>
          <a:lstStyle/>
          <a:p>
            <a:r>
              <a:rPr lang="en-US" sz="1200" dirty="0">
                <a:latin typeface="Courier New" panose="02070309020205020404" pitchFamily="49" charset="0"/>
                <a:cs typeface="Courier New" panose="02070309020205020404" pitchFamily="49" charset="0"/>
              </a:rPr>
              <a:t>private async Task&lt;string&gt; </a:t>
            </a:r>
            <a:r>
              <a:rPr lang="en-US" sz="1200" dirty="0" err="1">
                <a:latin typeface="Courier New" panose="02070309020205020404" pitchFamily="49" charset="0"/>
                <a:cs typeface="Courier New" panose="02070309020205020404" pitchFamily="49" charset="0"/>
              </a:rPr>
              <a:t>GetTokenForUser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var </a:t>
            </a:r>
            <a:r>
              <a:rPr lang="en-US" sz="1200" dirty="0" err="1">
                <a:latin typeface="Courier New" panose="02070309020205020404" pitchFamily="49" charset="0"/>
                <a:cs typeface="Courier New" panose="02070309020205020404" pitchFamily="49" charset="0"/>
              </a:rPr>
              <a:t>acctId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User.FindFirstValue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Constants.ClaimIds.UserObjectId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User.FindFirstValue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Constants.ClaimIds.TenantId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IAccount</a:t>
            </a:r>
            <a:r>
              <a:rPr lang="en-US" sz="1200" dirty="0">
                <a:latin typeface="Courier New" panose="02070309020205020404" pitchFamily="49" charset="0"/>
                <a:cs typeface="Courier New" panose="02070309020205020404" pitchFamily="49" charset="0"/>
              </a:rPr>
              <a:t> account = await </a:t>
            </a:r>
            <a:r>
              <a:rPr lang="en-US" sz="1200" dirty="0" err="1">
                <a:latin typeface="Courier New" panose="02070309020205020404" pitchFamily="49" charset="0"/>
                <a:cs typeface="Courier New" panose="02070309020205020404" pitchFamily="49" charset="0"/>
              </a:rPr>
              <a:t>application.GetAccountAsync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acctId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authResult</a:t>
            </a:r>
            <a:r>
              <a:rPr lang="en-US" sz="1200" dirty="0">
                <a:latin typeface="Courier New" panose="02070309020205020404" pitchFamily="49" charset="0"/>
                <a:cs typeface="Courier New" panose="02070309020205020404" pitchFamily="49" charset="0"/>
              </a:rPr>
              <a:t> = await </a:t>
            </a:r>
            <a:r>
              <a:rPr lang="en-US" sz="1200" dirty="0" err="1">
                <a:latin typeface="Courier New" panose="02070309020205020404" pitchFamily="49" charset="0"/>
                <a:cs typeface="Courier New" panose="02070309020205020404" pitchFamily="49" charset="0"/>
              </a:rPr>
              <a:t>application.AcquireTokenSilent</a:t>
            </a:r>
            <a:r>
              <a:rPr lang="en-US" sz="1200" dirty="0">
                <a:latin typeface="Courier New" panose="02070309020205020404" pitchFamily="49" charset="0"/>
                <a:cs typeface="Courier New" panose="02070309020205020404" pitchFamily="49" charset="0"/>
              </a:rPr>
              <a:t>(scopes, account).</a:t>
            </a:r>
            <a:r>
              <a:rPr lang="en-US" sz="1200" dirty="0" err="1">
                <a:latin typeface="Courier New" panose="02070309020205020404" pitchFamily="49" charset="0"/>
                <a:cs typeface="Courier New" panose="02070309020205020404" pitchFamily="49" charset="0"/>
              </a:rPr>
              <a:t>ExecuteAsync</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return </a:t>
            </a:r>
            <a:r>
              <a:rPr lang="en-US" sz="1200" dirty="0" err="1">
                <a:latin typeface="Courier New" panose="02070309020205020404" pitchFamily="49" charset="0"/>
                <a:cs typeface="Courier New" panose="02070309020205020404" pitchFamily="49" charset="0"/>
              </a:rPr>
              <a:t>authResult.AccessToken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public async Task&lt;</a:t>
            </a:r>
            <a:r>
              <a:rPr lang="en-US" sz="1200" dirty="0" err="1">
                <a:latin typeface="Courier New" panose="02070309020205020404" pitchFamily="49" charset="0"/>
                <a:cs typeface="Courier New" panose="02070309020205020404" pitchFamily="49" charset="0"/>
              </a:rPr>
              <a:t>ActionResult</a:t>
            </a:r>
            <a:r>
              <a:rPr lang="en-US" sz="1200" dirty="0">
                <a:latin typeface="Courier New" panose="02070309020205020404" pitchFamily="49" charset="0"/>
                <a:cs typeface="Courier New" panose="02070309020205020404" pitchFamily="49" charset="0"/>
              </a:rPr>
              <a:t>&gt; Index()</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HttpClient</a:t>
            </a:r>
            <a:r>
              <a:rPr lang="en-US" sz="1200" dirty="0">
                <a:latin typeface="Courier New" panose="02070309020205020404" pitchFamily="49" charset="0"/>
                <a:cs typeface="Courier New" panose="02070309020205020404" pitchFamily="49" charset="0"/>
              </a:rPr>
              <a:t> client = new </a:t>
            </a:r>
            <a:r>
              <a:rPr lang="en-US" sz="1200" dirty="0" err="1">
                <a:latin typeface="Courier New" panose="02070309020205020404" pitchFamily="49" charset="0"/>
                <a:cs typeface="Courier New" panose="02070309020205020404" pitchFamily="49" charset="0"/>
              </a:rPr>
              <a:t>HttpClient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client.DefaultRequestHeaders.Authorization</a:t>
            </a:r>
            <a:r>
              <a:rPr lang="en-US" sz="1200" dirty="0">
                <a:latin typeface="Courier New" panose="02070309020205020404" pitchFamily="49" charset="0"/>
                <a:cs typeface="Courier New" panose="02070309020205020404" pitchFamily="49" charset="0"/>
              </a:rPr>
              <a:t> = new </a:t>
            </a:r>
            <a:r>
              <a:rPr lang="en-US" sz="1200" dirty="0" err="1">
                <a:latin typeface="Courier New" panose="02070309020205020404" pitchFamily="49" charset="0"/>
                <a:cs typeface="Courier New" panose="02070309020205020404" pitchFamily="49" charset="0"/>
              </a:rPr>
              <a:t>AuthenticationHeaderValue</a:t>
            </a:r>
            <a:r>
              <a:rPr lang="en-US" sz="1200" dirty="0">
                <a:latin typeface="Courier New" panose="02070309020205020404" pitchFamily="49" charset="0"/>
                <a:cs typeface="Courier New" panose="02070309020205020404" pitchFamily="49" charset="0"/>
              </a:rPr>
              <a:t>("Bearer", await </a:t>
            </a:r>
            <a:r>
              <a:rPr lang="en-US" sz="1200" dirty="0" err="1">
                <a:latin typeface="Courier New" panose="02070309020205020404" pitchFamily="49" charset="0"/>
                <a:cs typeface="Courier New" panose="02070309020205020404" pitchFamily="49" charset="0"/>
              </a:rPr>
              <a:t>GetTokenForUser</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webApiEndpoint</a:t>
            </a:r>
            <a:r>
              <a:rPr lang="en-US" sz="1200" dirty="0">
                <a:latin typeface="Courier New" panose="02070309020205020404" pitchFamily="49" charset="0"/>
                <a:cs typeface="Courier New" panose="02070309020205020404" pitchFamily="49" charset="0"/>
              </a:rPr>
              <a:t> = "https://localhost:5050/</a:t>
            </a:r>
            <a:r>
              <a:rPr lang="en-US" sz="1200" dirty="0" err="1">
                <a:latin typeface="Courier New" panose="02070309020205020404" pitchFamily="49" charset="0"/>
                <a:cs typeface="Courier New" panose="02070309020205020404" pitchFamily="49" charset="0"/>
              </a:rPr>
              <a:t>api</a:t>
            </a:r>
            <a:r>
              <a:rPr lang="en-US" sz="1200" dirty="0">
                <a:latin typeface="Courier New" panose="02070309020205020404" pitchFamily="49" charset="0"/>
                <a:cs typeface="Courier New" panose="02070309020205020404" pitchFamily="49" charset="0"/>
              </a:rPr>
              <a:t>/Categories";</a:t>
            </a:r>
          </a:p>
          <a:p>
            <a:r>
              <a:rPr lang="en-US" sz="1200" dirty="0">
                <a:latin typeface="Courier New" panose="02070309020205020404" pitchFamily="49" charset="0"/>
                <a:cs typeface="Courier New" panose="02070309020205020404" pitchFamily="49" charset="0"/>
              </a:rPr>
              <a:t>  string json = await </a:t>
            </a:r>
            <a:r>
              <a:rPr lang="en-US" sz="1200" dirty="0" err="1">
                <a:latin typeface="Courier New" panose="02070309020205020404" pitchFamily="49" charset="0"/>
                <a:cs typeface="Courier New" panose="02070309020205020404" pitchFamily="49" charset="0"/>
              </a:rPr>
              <a:t>client.GetStringAsync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webApiEndpoint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process result</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765963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2035</Words>
  <Application>Microsoft Macintosh PowerPoint</Application>
  <PresentationFormat>Custom</PresentationFormat>
  <Paragraphs>166</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On-behalf-of (OBO) flow</vt:lpstr>
      <vt:lpstr>Create Microsoft identity-secured web apps</vt:lpstr>
      <vt:lpstr>OAuth 2.0 authorization code flow</vt:lpstr>
      <vt:lpstr>Configure web applications to call secured APIs</vt:lpstr>
      <vt:lpstr>Create, configure and load an instance of a confidential client</vt:lpstr>
      <vt:lpstr>Configure web app’s services to support user sign-in</vt:lpstr>
      <vt:lpstr>Acquiring tokens on behalf of a user</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2020-02-12T20:42:56Z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